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700" r:id="rId2"/>
    <p:sldMasterId id="2147483712" r:id="rId3"/>
  </p:sldMasterIdLst>
  <p:notesMasterIdLst>
    <p:notesMasterId r:id="rId27"/>
  </p:notesMasterIdLst>
  <p:sldIdLst>
    <p:sldId id="337" r:id="rId4"/>
    <p:sldId id="338" r:id="rId5"/>
    <p:sldId id="381" r:id="rId6"/>
    <p:sldId id="380" r:id="rId7"/>
    <p:sldId id="382" r:id="rId8"/>
    <p:sldId id="298" r:id="rId9"/>
    <p:sldId id="316" r:id="rId10"/>
    <p:sldId id="296" r:id="rId11"/>
    <p:sldId id="297" r:id="rId12"/>
    <p:sldId id="383" r:id="rId13"/>
    <p:sldId id="384" r:id="rId14"/>
    <p:sldId id="300" r:id="rId15"/>
    <p:sldId id="332" r:id="rId16"/>
    <p:sldId id="387" r:id="rId17"/>
    <p:sldId id="303" r:id="rId18"/>
    <p:sldId id="388" r:id="rId19"/>
    <p:sldId id="385" r:id="rId20"/>
    <p:sldId id="389" r:id="rId21"/>
    <p:sldId id="386" r:id="rId22"/>
    <p:sldId id="301" r:id="rId23"/>
    <p:sldId id="307" r:id="rId24"/>
    <p:sldId id="310" r:id="rId25"/>
    <p:sldId id="33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692" autoAdjust="0"/>
  </p:normalViewPr>
  <p:slideViewPr>
    <p:cSldViewPr>
      <p:cViewPr varScale="1">
        <p:scale>
          <a:sx n="46" d="100"/>
          <a:sy n="46" d="100"/>
        </p:scale>
        <p:origin x="-129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C5132-DCC7-4060-A4BE-66F92A8C2A7D}" type="datetimeFigureOut">
              <a:rPr lang="ar-EG" smtClean="0"/>
              <a:t>29/02/1435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3640B2-D4CE-4FFE-A474-D6AE21D03E6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49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_strand_bor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na_large_no_shad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0" name="Picture 9" descr="dna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62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00" y="3581400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3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12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32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6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1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4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3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61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79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7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995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7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1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92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09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54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7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229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60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5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04617B"/>
                </a:solidFill>
              </a:rPr>
              <a:pPr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7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_strand_b_w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732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rtl="0"/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rtl="0"/>
            <a:fld id="{81582BD6-FC20-4557-852B-8433F8572D30}" type="slidenum">
              <a:rPr lang="en-US" smtClean="0">
                <a:solidFill>
                  <a:srgbClr val="04617B"/>
                </a:solidFill>
              </a:rPr>
              <a:pPr rtl="0"/>
              <a:t>‹#›</a:t>
            </a:fld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</a:pPr>
            <a:endParaRPr lang="en-US" sz="2400" dirty="0" smtClean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</a:pPr>
            <a:endParaRPr lang="en-US" sz="2400" dirty="0" smtClean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3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29/02/1435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97152"/>
            <a:ext cx="79930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5302"/>
            <a:ext cx="7848872" cy="38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0" y="0"/>
            <a:ext cx="9306245" cy="69865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>
                <a:solidFill>
                  <a:srgbClr val="7030A0"/>
                </a:solidFill>
              </a:rPr>
              <a:t>ΔCT value: </a:t>
            </a:r>
            <a:r>
              <a:rPr lang="en-US" sz="2400" b="1" dirty="0" smtClean="0"/>
              <a:t>is the </a:t>
            </a:r>
            <a:r>
              <a:rPr lang="en-US" sz="2400" b="1" dirty="0"/>
              <a:t>difference between the CT value of the target gene and </a:t>
            </a:r>
            <a:r>
              <a:rPr lang="en-US" sz="2400" b="1" dirty="0" smtClean="0"/>
              <a:t>the CT </a:t>
            </a:r>
            <a:r>
              <a:rPr lang="en-US" sz="2400" b="1" dirty="0"/>
              <a:t>value of the corresponding endogenous reference gene, such as a housekeeping gene, </a:t>
            </a:r>
          </a:p>
          <a:p>
            <a:pPr algn="l" rtl="0"/>
            <a:r>
              <a:rPr lang="en-US" sz="2800" b="1" dirty="0">
                <a:solidFill>
                  <a:srgbClr val="7030A0"/>
                </a:solidFill>
              </a:rPr>
              <a:t>ΔCT = CT (target gene) – CT (endogenous reference gene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</a:p>
          <a:p>
            <a:pPr algn="l" rtl="0"/>
            <a:endParaRPr lang="en-US" sz="2800" b="1" dirty="0">
              <a:solidFill>
                <a:srgbClr val="7030A0"/>
              </a:solidFill>
            </a:endParaRPr>
          </a:p>
          <a:p>
            <a:pPr algn="l" rtl="0"/>
            <a:r>
              <a:rPr lang="en-US" sz="2800" b="1" u="sng" dirty="0" smtClean="0">
                <a:solidFill>
                  <a:srgbClr val="7030A0"/>
                </a:solidFill>
              </a:rPr>
              <a:t>Endogenous </a:t>
            </a:r>
            <a:r>
              <a:rPr lang="en-US" sz="2800" b="1" u="sng" dirty="0">
                <a:solidFill>
                  <a:srgbClr val="7030A0"/>
                </a:solidFill>
              </a:rPr>
              <a:t>reference gene: </a:t>
            </a:r>
            <a:r>
              <a:rPr lang="en-US" sz="2000" b="1" dirty="0"/>
              <a:t>This is a gene whose expression level should not differ between </a:t>
            </a:r>
            <a:r>
              <a:rPr lang="en-US" sz="2000" b="1" dirty="0" smtClean="0"/>
              <a:t>samples, such </a:t>
            </a:r>
            <a:r>
              <a:rPr lang="en-US" sz="2000" b="1" dirty="0"/>
              <a:t>as a housekeeping </a:t>
            </a:r>
            <a:r>
              <a:rPr lang="en-US" sz="2000" b="1" dirty="0" smtClean="0"/>
              <a:t>gene. As b- actin gene </a:t>
            </a:r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Comparing </a:t>
            </a:r>
            <a:r>
              <a:rPr lang="en-US" sz="2000" b="1" dirty="0"/>
              <a:t>the CT value of a target gene with that of </a:t>
            </a:r>
            <a:r>
              <a:rPr lang="en-US" sz="2000" b="1" dirty="0" smtClean="0"/>
              <a:t>the endogenous </a:t>
            </a:r>
            <a:r>
              <a:rPr lang="en-US" sz="2000" b="1" dirty="0"/>
              <a:t>reference gene allows normalization of the expression level of the target gene to </a:t>
            </a:r>
            <a:r>
              <a:rPr lang="en-US" sz="2000" b="1" dirty="0" smtClean="0"/>
              <a:t>the amount </a:t>
            </a:r>
            <a:r>
              <a:rPr lang="en-US" sz="2000" b="1" dirty="0"/>
              <a:t>of input RNA or </a:t>
            </a:r>
            <a:r>
              <a:rPr lang="en-US" sz="2000" b="1" dirty="0" err="1"/>
              <a:t>cDNA</a:t>
            </a:r>
            <a:r>
              <a:rPr lang="en-US" sz="2000" b="1" dirty="0"/>
              <a:t> (normalize for the amount of template used ). The exact amount of template in the reaction is </a:t>
            </a:r>
            <a:r>
              <a:rPr lang="en-US" sz="2000" b="1" dirty="0" smtClean="0"/>
              <a:t>not determined.</a:t>
            </a:r>
          </a:p>
          <a:p>
            <a:pPr algn="l" rtl="0"/>
            <a:r>
              <a:rPr lang="en-US" sz="2000" b="1" dirty="0" smtClean="0"/>
              <a:t>An </a:t>
            </a:r>
            <a:r>
              <a:rPr lang="en-US" sz="2000" b="1" dirty="0"/>
              <a:t>endogenous reference gene corrects for possible RNA degradation or presence </a:t>
            </a:r>
            <a:r>
              <a:rPr lang="en-US" sz="2000" b="1" dirty="0" smtClean="0"/>
              <a:t>of inhibitors </a:t>
            </a:r>
            <a:r>
              <a:rPr lang="en-US" sz="2000" b="1" dirty="0"/>
              <a:t>in the RNA sample, and for variation in RNA content, reverse-transcription </a:t>
            </a:r>
            <a:r>
              <a:rPr lang="en-US" sz="2000" b="1" dirty="0" err="1"/>
              <a:t>efficiency,nucleic</a:t>
            </a:r>
            <a:r>
              <a:rPr lang="en-US" sz="2000" b="1" dirty="0"/>
              <a:t> acid recovery, and sample handling.</a:t>
            </a:r>
          </a:p>
          <a:p>
            <a:pPr algn="l" rtl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66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0" y="0"/>
            <a:ext cx="9306245" cy="34778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>
                <a:solidFill>
                  <a:srgbClr val="7030A0"/>
                </a:solidFill>
              </a:rPr>
              <a:t>ΔΔCT value: </a:t>
            </a:r>
            <a:r>
              <a:rPr lang="en-US" sz="2400" b="1" dirty="0"/>
              <a:t>The ΔΔCT value describes the difference between the average ΔCT value of the sample</a:t>
            </a:r>
          </a:p>
          <a:p>
            <a:pPr algn="l" rtl="0"/>
            <a:r>
              <a:rPr lang="en-US" sz="2400" b="1" dirty="0"/>
              <a:t>of interest (e.g., stimulated cells) and the average ΔCT value of a reference sample (e.g., </a:t>
            </a:r>
            <a:r>
              <a:rPr lang="en-US" sz="2400" b="1" dirty="0" err="1"/>
              <a:t>unstimulated</a:t>
            </a:r>
            <a:endParaRPr lang="en-US" sz="2400" b="1" dirty="0"/>
          </a:p>
          <a:p>
            <a:pPr algn="l" rtl="0"/>
            <a:r>
              <a:rPr lang="en-US" sz="2400" b="1" dirty="0"/>
              <a:t>cells). The reference sample is also known as the calibrator sample and all other samples will be</a:t>
            </a:r>
          </a:p>
          <a:p>
            <a:pPr algn="l" rtl="0"/>
            <a:r>
              <a:rPr lang="en-US" sz="2400" b="1" dirty="0"/>
              <a:t>normalized to this when performing relative quantification: </a:t>
            </a:r>
          </a:p>
          <a:p>
            <a:pPr algn="l" rtl="0"/>
            <a:r>
              <a:rPr lang="en-US" sz="2400" b="1" dirty="0"/>
              <a:t>ΔΔCT = average ΔCT (sample of interest) – average ΔCT (reference sample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01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62783" y="2492896"/>
            <a:ext cx="6377569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/>
              <a:t>Quantification using real time PCR can be either relative or absolute: </a:t>
            </a:r>
          </a:p>
          <a:p>
            <a:pPr algn="ctr" rtl="0"/>
            <a:r>
              <a:rPr lang="en-US" sz="2800" b="1" dirty="0" smtClean="0"/>
              <a:t>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6054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1"/>
            <a:ext cx="9144000" cy="66171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800" b="1" u="sng" dirty="0" smtClean="0">
                <a:solidFill>
                  <a:srgbClr val="FF0000"/>
                </a:solidFill>
              </a:rPr>
              <a:t>What </a:t>
            </a:r>
            <a:r>
              <a:rPr lang="en-US" sz="2800" b="1" u="sng" dirty="0">
                <a:solidFill>
                  <a:srgbClr val="FF0000"/>
                </a:solidFill>
              </a:rPr>
              <a:t>is Absolute Quantitation</a:t>
            </a:r>
            <a:r>
              <a:rPr lang="en-US" sz="2800" b="1" u="sng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 algn="ctr" rtl="0"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400" b="1" dirty="0" smtClean="0"/>
              <a:t>It determines </a:t>
            </a:r>
            <a:r>
              <a:rPr lang="en-US" sz="2400" b="1" dirty="0"/>
              <a:t>expression </a:t>
            </a:r>
            <a:r>
              <a:rPr lang="en-US" sz="2400" b="1" dirty="0" smtClean="0"/>
              <a:t>levels of target gene </a:t>
            </a:r>
            <a:r>
              <a:rPr lang="en-US" sz="2400" b="1" dirty="0"/>
              <a:t>in absolute numbers of copies</a:t>
            </a:r>
            <a:r>
              <a:rPr lang="en-US" sz="2400" b="1" dirty="0" smtClean="0"/>
              <a:t>.</a:t>
            </a:r>
          </a:p>
          <a:p>
            <a:pPr marL="266700" algn="just" rtl="0"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r>
              <a:rPr lang="en-US" sz="2400" b="1" dirty="0"/>
              <a:t>is used to quantitate unknown samples by interpolating their </a:t>
            </a:r>
            <a:r>
              <a:rPr lang="en-US" sz="2400" b="1" dirty="0" smtClean="0"/>
              <a:t>quantity </a:t>
            </a:r>
            <a:r>
              <a:rPr lang="en-US" sz="2400" b="1" dirty="0"/>
              <a:t>from a standard curve</a:t>
            </a:r>
            <a:r>
              <a:rPr lang="en-US" sz="2400" b="1" dirty="0" smtClean="0"/>
              <a:t>.</a:t>
            </a:r>
          </a:p>
          <a:p>
            <a:pPr marL="342900" indent="-342900" algn="just" rtl="0">
              <a:buFont typeface="Wingdings" pitchFamily="2" charset="2"/>
              <a:buChar char="v"/>
            </a:pPr>
            <a:r>
              <a:rPr lang="en-US" sz="2400" b="1" dirty="0" smtClean="0"/>
              <a:t>The standard is nucleic acid molecules of known copy number or concentration in addition to the following features:</a:t>
            </a:r>
          </a:p>
          <a:p>
            <a:pPr marL="874713" indent="-342900" algn="just" rtl="0">
              <a:buFont typeface="Arial" pitchFamily="34" charset="0"/>
              <a:buChar char="•"/>
            </a:pPr>
            <a:r>
              <a:rPr lang="en-US" sz="2400" b="1" dirty="0" smtClean="0"/>
              <a:t>primer &amp; probe binding sites identical to the target to be quantified</a:t>
            </a:r>
          </a:p>
          <a:p>
            <a:pPr marL="874713" indent="-342900" algn="just" rtl="0">
              <a:buFont typeface="Arial" pitchFamily="34" charset="0"/>
              <a:buChar char="•"/>
            </a:pPr>
            <a:r>
              <a:rPr lang="en-US" sz="2400" b="1" dirty="0" smtClean="0"/>
              <a:t>Sequence between the primer binding sites identical or highly similar to the target sequence .</a:t>
            </a:r>
          </a:p>
          <a:p>
            <a:pPr marL="874713" indent="-342900" algn="just" rtl="0">
              <a:buFont typeface="Arial" pitchFamily="34" charset="0"/>
              <a:buChar char="•"/>
            </a:pPr>
            <a:r>
              <a:rPr lang="en-US" sz="2400" b="1" dirty="0" smtClean="0"/>
              <a:t>Sequences upstream &amp;downstream from the amplified sequence identical or similar to natural agent.</a:t>
            </a:r>
          </a:p>
          <a:p>
            <a:pPr marL="874713" indent="-342900" algn="just" rtl="0">
              <a:buFont typeface="Arial" pitchFamily="34" charset="0"/>
              <a:buChar char="•"/>
            </a:pPr>
            <a:r>
              <a:rPr lang="en-US" sz="2400" b="1" dirty="0" smtClean="0"/>
              <a:t>Equivalent amplification </a:t>
            </a:r>
            <a:r>
              <a:rPr lang="en-US" sz="2400" b="1" dirty="0" err="1" smtClean="0"/>
              <a:t>effieciencies</a:t>
            </a:r>
            <a:r>
              <a:rPr lang="en-US" sz="2400" b="1" dirty="0" smtClean="0"/>
              <a:t> of standard or target molecules </a:t>
            </a:r>
          </a:p>
          <a:p>
            <a:pPr algn="just" rtl="0"/>
            <a:r>
              <a:rPr lang="en-US" sz="2800" b="1" dirty="0" smtClean="0"/>
              <a:t>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3593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1"/>
            <a:ext cx="9144000" cy="68018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800" b="1" u="sng" dirty="0" smtClean="0">
                <a:solidFill>
                  <a:srgbClr val="FF0000"/>
                </a:solidFill>
              </a:rPr>
              <a:t>What </a:t>
            </a:r>
            <a:r>
              <a:rPr lang="en-US" sz="2800" b="1" u="sng" dirty="0">
                <a:solidFill>
                  <a:srgbClr val="FF0000"/>
                </a:solidFill>
              </a:rPr>
              <a:t>is Absolute Quantitation</a:t>
            </a:r>
            <a:r>
              <a:rPr lang="en-US" sz="2800" b="1" u="sng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 algn="ctr" rtl="0">
              <a:buFont typeface="Wingdings" pitchFamily="2" charset="2"/>
              <a:buChar char="q"/>
            </a:pPr>
            <a:r>
              <a:rPr lang="en-US" sz="2800" b="1" dirty="0" smtClean="0"/>
              <a:t> </a:t>
            </a:r>
            <a:endParaRPr lang="en-US" sz="2400" b="1" dirty="0" smtClean="0"/>
          </a:p>
          <a:p>
            <a:pPr marL="342900" indent="-342900" algn="just" rtl="0">
              <a:buFont typeface="Wingdings" pitchFamily="2" charset="2"/>
              <a:buChar char="v"/>
            </a:pPr>
            <a:r>
              <a:rPr lang="en-US" sz="2400" b="1" dirty="0" smtClean="0"/>
              <a:t>Standard curve is formed of a plot of  Ct values of different standard dilutions against log </a:t>
            </a:r>
            <a:r>
              <a:rPr lang="en-US" sz="2400" b="1" dirty="0" err="1" smtClean="0"/>
              <a:t>conc</a:t>
            </a:r>
            <a:r>
              <a:rPr lang="en-US" sz="2400" b="1" dirty="0" smtClean="0"/>
              <a:t> of standard</a:t>
            </a:r>
          </a:p>
          <a:p>
            <a:pPr marL="342900" indent="-342900" algn="just" rtl="0">
              <a:buFont typeface="Wingdings" pitchFamily="2" charset="2"/>
              <a:buChar char="v"/>
            </a:pPr>
            <a:endParaRPr lang="en-US" sz="2400" b="1" dirty="0" smtClean="0"/>
          </a:p>
          <a:p>
            <a:pPr algn="just" rtl="0"/>
            <a:r>
              <a:rPr lang="en-US" sz="2800" b="1" dirty="0" smtClean="0"/>
              <a:t> </a:t>
            </a:r>
          </a:p>
          <a:p>
            <a:pPr algn="just" rtl="0"/>
            <a:endParaRPr lang="en-US" sz="2800" b="1" dirty="0"/>
          </a:p>
          <a:p>
            <a:pPr algn="just" rtl="0"/>
            <a:endParaRPr lang="en-US" sz="2800" b="1" dirty="0" smtClean="0"/>
          </a:p>
          <a:p>
            <a:pPr algn="just" rtl="0"/>
            <a:endParaRPr lang="en-US" sz="2800" b="1" dirty="0"/>
          </a:p>
          <a:p>
            <a:pPr algn="just" rtl="0"/>
            <a:endParaRPr lang="en-US" sz="2800" b="1" dirty="0" smtClean="0"/>
          </a:p>
          <a:p>
            <a:pPr algn="just" rtl="0"/>
            <a:endParaRPr lang="en-US" sz="2800" b="1" dirty="0"/>
          </a:p>
          <a:p>
            <a:pPr algn="just" rtl="0"/>
            <a:endParaRPr lang="en-US" sz="2800" b="1" dirty="0" smtClean="0"/>
          </a:p>
          <a:p>
            <a:pPr algn="just" rtl="0"/>
            <a:endParaRPr lang="en-US" sz="2800" b="1" dirty="0"/>
          </a:p>
          <a:p>
            <a:pPr algn="just" rtl="0"/>
            <a:endParaRPr lang="en-US" sz="2800" b="1" dirty="0" smtClean="0"/>
          </a:p>
          <a:p>
            <a:pPr algn="just" rtl="0"/>
            <a:endParaRPr lang="en-US" sz="2800" b="1" dirty="0"/>
          </a:p>
          <a:p>
            <a:pPr algn="just" rtl="0"/>
            <a:endParaRPr lang="ar-EG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5963"/>
            <a:ext cx="7687193" cy="43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11560" y="467258"/>
            <a:ext cx="7416824" cy="49552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What is relative quantitation?</a:t>
            </a:r>
          </a:p>
          <a:p>
            <a:pPr algn="l" rtl="0"/>
            <a:r>
              <a:rPr lang="en-US" sz="2400" b="1" dirty="0" smtClean="0"/>
              <a:t>It describes the change in the expression of a target gene in a test sample relative to a calibrator sample.</a:t>
            </a:r>
          </a:p>
          <a:p>
            <a:pPr algn="l" rtl="0"/>
            <a:r>
              <a:rPr lang="en-US" sz="2400" b="1" dirty="0" smtClean="0"/>
              <a:t>Here we calculate gene expression levels by determining </a:t>
            </a:r>
            <a:r>
              <a:rPr lang="en-US" sz="2400" b="1" dirty="0"/>
              <a:t>the </a:t>
            </a:r>
            <a:r>
              <a:rPr lang="en-US" sz="2400" b="1" dirty="0" smtClean="0"/>
              <a:t>ratio between the amount of target gene and endogenous reference gene  in all samples &amp; then this ratio is compared between different samples </a:t>
            </a:r>
          </a:p>
          <a:p>
            <a:pPr algn="l" rtl="0"/>
            <a:r>
              <a:rPr lang="en-US" sz="2400" b="1" dirty="0" smtClean="0"/>
              <a:t>This </a:t>
            </a:r>
            <a:r>
              <a:rPr lang="en-US" sz="2400" b="1" dirty="0"/>
              <a:t>reference gene is often a housekeeping gene and can be co-amplified in the same tube in a multiplex assay or can be amplified in a separate tube</a:t>
            </a:r>
            <a:r>
              <a:rPr lang="en-US" sz="2400" b="1" dirty="0" smtClean="0"/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10915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11560" y="467258"/>
            <a:ext cx="7416824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Relative quantitation can be done by any of these methods: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1-Relative standard curve method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2-Comparative </a:t>
            </a:r>
            <a:r>
              <a:rPr lang="en-US" sz="2800" b="1" dirty="0" err="1" smtClean="0">
                <a:solidFill>
                  <a:srgbClr val="FF0000"/>
                </a:solidFill>
              </a:rPr>
              <a:t>ct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or </a:t>
            </a:r>
            <a:r>
              <a:rPr lang="el-GR" sz="2800" b="1" dirty="0">
                <a:solidFill>
                  <a:srgbClr val="FF0000"/>
                </a:solidFill>
              </a:rPr>
              <a:t>ΔΔ</a:t>
            </a:r>
            <a:r>
              <a:rPr lang="en-US" sz="2800" b="1" dirty="0">
                <a:solidFill>
                  <a:srgbClr val="FF0000"/>
                </a:solidFill>
              </a:rPr>
              <a:t>Ct method 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365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0"/>
            <a:ext cx="9036496" cy="733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latin typeface="Times New Roman"/>
                <a:ea typeface="Times New Roman"/>
                <a:cs typeface="Arial"/>
              </a:rPr>
              <a:t>Relative standard curve method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marL="457200" indent="-4572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Times New Roman"/>
                <a:cs typeface="Arial"/>
              </a:rPr>
              <a:t>Dilutions of the stock DNA or RNA is done.</a:t>
            </a:r>
          </a:p>
          <a:p>
            <a:pPr marL="457200" indent="-4572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Times New Roman"/>
                <a:cs typeface="Arial"/>
              </a:rPr>
              <a:t>Standard curves are prepared for both the target gene and endogenous control.(Amount versus Ct)</a:t>
            </a:r>
          </a:p>
          <a:p>
            <a:pPr marL="457200" indent="-4572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Times New Roman"/>
                <a:cs typeface="Arial"/>
              </a:rPr>
              <a:t>For each sample, the amount of target &amp; endogenous control is determined from the corresponding standard curve.</a:t>
            </a:r>
          </a:p>
          <a:p>
            <a:pPr marL="457200" indent="-4572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Times New Roman"/>
                <a:cs typeface="Arial"/>
              </a:rPr>
              <a:t>Normalized target </a:t>
            </a:r>
            <a:r>
              <a:rPr lang="en-US" sz="2800" b="1" dirty="0">
                <a:latin typeface="Times New Roman"/>
                <a:cs typeface="Arial"/>
              </a:rPr>
              <a:t>value </a:t>
            </a:r>
            <a:r>
              <a:rPr lang="en-US" sz="2800" b="1" dirty="0" smtClean="0">
                <a:latin typeface="Times New Roman"/>
                <a:cs typeface="Arial"/>
              </a:rPr>
              <a:t>=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/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 smtClean="0"/>
              <a:t>Relative expression levels = </a:t>
            </a:r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400" b="1" dirty="0" smtClean="0"/>
          </a:p>
          <a:p>
            <a:pPr marL="342900" indent="-342900" algn="l" rtl="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4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4519049" y="3854335"/>
            <a:ext cx="43445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Target gene </a:t>
            </a:r>
            <a:r>
              <a:rPr lang="en-US" b="1" dirty="0" smtClean="0"/>
              <a:t>expression(amount)</a:t>
            </a:r>
          </a:p>
          <a:p>
            <a:endParaRPr lang="en-US" b="1" dirty="0" smtClean="0"/>
          </a:p>
          <a:p>
            <a:r>
              <a:rPr lang="en-US" b="1" dirty="0" smtClean="0"/>
              <a:t>endogenous </a:t>
            </a:r>
            <a:r>
              <a:rPr lang="en-US" b="1" dirty="0"/>
              <a:t>control gene expression</a:t>
            </a:r>
          </a:p>
          <a:p>
            <a:endParaRPr lang="ar-EG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4518248" y="4232948"/>
            <a:ext cx="423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172857" y="5301208"/>
            <a:ext cx="329615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Normalized target value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Normalized calibrator value</a:t>
            </a:r>
            <a:endParaRPr lang="en-US" b="1" dirty="0"/>
          </a:p>
          <a:p>
            <a:endParaRPr lang="ar-EG" dirty="0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4670648" y="5864349"/>
            <a:ext cx="423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0"/>
            <a:ext cx="9036496" cy="56312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latin typeface="Times New Roman"/>
                <a:ea typeface="Times New Roman"/>
                <a:cs typeface="Arial"/>
              </a:rPr>
              <a:t>Comparative </a:t>
            </a:r>
            <a:r>
              <a:rPr lang="en-US" sz="2800" b="1" u="sng" dirty="0">
                <a:latin typeface="Times New Roman"/>
                <a:ea typeface="Times New Roman"/>
                <a:cs typeface="Arial"/>
              </a:rPr>
              <a:t>or </a:t>
            </a:r>
            <a:r>
              <a:rPr lang="en-US" sz="2800" b="1" u="sng" dirty="0" err="1">
                <a:latin typeface="Times New Roman"/>
                <a:ea typeface="Times New Roman"/>
                <a:cs typeface="Arial"/>
              </a:rPr>
              <a:t>ΔΔCt</a:t>
            </a:r>
            <a:r>
              <a:rPr lang="en-US" sz="2800" b="1" u="sng" dirty="0">
                <a:latin typeface="Times New Roman"/>
                <a:ea typeface="Times New Roman"/>
                <a:cs typeface="Arial"/>
              </a:rPr>
              <a:t> method </a:t>
            </a:r>
            <a:r>
              <a:rPr lang="en-US" sz="2800" b="1" u="sng" dirty="0" smtClean="0">
                <a:latin typeface="Times New Roman"/>
                <a:ea typeface="Times New Roman"/>
                <a:cs typeface="Arial"/>
              </a:rPr>
              <a:t>for relative quantitation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: This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method assumes that the amplification efficiencies of the gene of interest and the housekeeping genes are close to 100 percent (meaning a standard or calibration curve slope of -3.32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)</a:t>
            </a:r>
            <a:r>
              <a:rPr lang="en-US" sz="2400" b="1" dirty="0" smtClean="0"/>
              <a:t>.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/>
              <a:t>The Ct values obtained from two different experimental RNA samples are directly normalized to a housekeeping gene and then compared</a:t>
            </a:r>
            <a:r>
              <a:rPr lang="en-US" sz="2400" b="1" dirty="0" smtClean="0"/>
              <a:t>.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l-GR" sz="2400" b="1" dirty="0"/>
              <a:t>Δ</a:t>
            </a:r>
            <a:r>
              <a:rPr lang="en-US" sz="2400" b="1" dirty="0"/>
              <a:t>CT = CT (target gene) – CT (endogenous reference gene)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2400" b="1" dirty="0"/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493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0"/>
            <a:ext cx="9036496" cy="592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smtClean="0">
                <a:latin typeface="Times New Roman"/>
                <a:ea typeface="Times New Roman"/>
                <a:cs typeface="Arial"/>
              </a:rPr>
              <a:t>Comparative </a:t>
            </a:r>
            <a:r>
              <a:rPr lang="en-US" sz="2800" b="1" u="sng" dirty="0">
                <a:latin typeface="Times New Roman"/>
                <a:ea typeface="Times New Roman"/>
                <a:cs typeface="Arial"/>
              </a:rPr>
              <a:t>or </a:t>
            </a:r>
            <a:r>
              <a:rPr lang="en-US" sz="2800" b="1" u="sng" dirty="0" err="1">
                <a:latin typeface="Times New Roman"/>
                <a:ea typeface="Times New Roman"/>
                <a:cs typeface="Arial"/>
              </a:rPr>
              <a:t>ΔΔCt</a:t>
            </a:r>
            <a:r>
              <a:rPr lang="en-US" sz="2800" b="1" u="sng" dirty="0">
                <a:latin typeface="Times New Roman"/>
                <a:ea typeface="Times New Roman"/>
                <a:cs typeface="Arial"/>
              </a:rPr>
              <a:t> method </a:t>
            </a:r>
            <a:r>
              <a:rPr lang="en-US" sz="2800" b="1" u="sng" dirty="0" smtClean="0">
                <a:latin typeface="Times New Roman"/>
                <a:ea typeface="Times New Roman"/>
                <a:cs typeface="Arial"/>
              </a:rPr>
              <a:t>for relative quantitation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: First, the difference between the Ct values (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ΔCt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) of the gene of interest and the housekeeping gene is calculated for each experimental sample. Then, the difference in the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ΔCt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values between the experimental and control samples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ΔΔCt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is calculated. </a:t>
            </a:r>
            <a:endParaRPr lang="en-US" sz="2800" dirty="0" smtClean="0">
              <a:latin typeface="Times New Roman"/>
              <a:ea typeface="Times New Roman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/>
                <a:ea typeface="Times New Roman"/>
                <a:cs typeface="Arial"/>
              </a:rPr>
              <a:t>ΔΔCT = average ΔCT (sample of interest) – average ΔCT (</a:t>
            </a:r>
            <a:r>
              <a:rPr lang="en-US" sz="2800" dirty="0" smtClean="0">
                <a:latin typeface="Times New Roman"/>
                <a:ea typeface="Times New Roman"/>
                <a:cs typeface="Arial"/>
              </a:rPr>
              <a:t>reference sample or calibrator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sample)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2800" dirty="0" smtClean="0">
              <a:latin typeface="Times New Roman"/>
              <a:ea typeface="Times New Roman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Times New Roman"/>
                <a:cs typeface="Arial"/>
              </a:rPr>
              <a:t>The 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fold-change in expression of the gene of interest between the two samples is then equal to 2^(-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ΔΔCt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6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374" y="4365104"/>
            <a:ext cx="5616624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l" rtl="0">
              <a:spcBef>
                <a:spcPct val="0"/>
              </a:spcBef>
            </a:pPr>
            <a:r>
              <a:rPr lang="en-US" sz="2800" b="1" spc="50" dirty="0" smtClean="0">
                <a:ln w="12700" cmpd="sng">
                  <a:solidFill>
                    <a:srgbClr val="54148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541484">
                    <a:tint val="1000"/>
                  </a:srgbClr>
                </a:solidFill>
                <a:effectLst>
                  <a:glow rad="53100">
                    <a:srgbClr val="541484">
                      <a:satMod val="180000"/>
                      <a:alpha val="30000"/>
                    </a:srgbClr>
                  </a:glow>
                </a:effectLst>
              </a:rPr>
              <a:t>    Dr. </a:t>
            </a:r>
            <a:r>
              <a:rPr lang="en-US" sz="2800" b="1" spc="50" dirty="0" err="1" smtClean="0">
                <a:ln w="12700" cmpd="sng">
                  <a:solidFill>
                    <a:srgbClr val="54148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541484">
                    <a:tint val="1000"/>
                  </a:srgbClr>
                </a:solidFill>
                <a:effectLst>
                  <a:glow rad="53100">
                    <a:srgbClr val="541484">
                      <a:satMod val="180000"/>
                      <a:alpha val="30000"/>
                    </a:srgbClr>
                  </a:glow>
                </a:effectLst>
              </a:rPr>
              <a:t>Naglaa</a:t>
            </a:r>
            <a:r>
              <a:rPr lang="en-US" sz="2800" b="1" spc="50" dirty="0" smtClean="0">
                <a:ln w="12700" cmpd="sng">
                  <a:solidFill>
                    <a:srgbClr val="54148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541484">
                    <a:tint val="1000"/>
                  </a:srgbClr>
                </a:solidFill>
                <a:effectLst>
                  <a:glow rad="53100">
                    <a:srgbClr val="541484">
                      <a:satMod val="180000"/>
                      <a:alpha val="30000"/>
                    </a:srgbClr>
                  </a:glow>
                </a:effectLst>
              </a:rPr>
              <a:t> Ibrahim </a:t>
            </a:r>
            <a:r>
              <a:rPr lang="en-US" sz="2800" b="1" spc="50" dirty="0" err="1" smtClean="0">
                <a:ln w="12700" cmpd="sng">
                  <a:solidFill>
                    <a:srgbClr val="54148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541484">
                    <a:tint val="1000"/>
                  </a:srgbClr>
                </a:solidFill>
                <a:effectLst>
                  <a:glow rad="53100">
                    <a:srgbClr val="541484">
                      <a:satMod val="180000"/>
                      <a:alpha val="30000"/>
                    </a:srgbClr>
                  </a:glow>
                </a:effectLst>
              </a:rPr>
              <a:t>Azab</a:t>
            </a:r>
            <a:endParaRPr lang="en-US" sz="2800" b="1" spc="50" dirty="0" smtClean="0">
              <a:ln w="12700" cmpd="sng">
                <a:solidFill>
                  <a:srgbClr val="541484">
                    <a:satMod val="120000"/>
                    <a:shade val="80000"/>
                  </a:srgbClr>
                </a:solidFill>
                <a:prstDash val="solid"/>
              </a:ln>
              <a:solidFill>
                <a:srgbClr val="541484">
                  <a:tint val="1000"/>
                </a:srgbClr>
              </a:solidFill>
              <a:effectLst>
                <a:glow rad="53100">
                  <a:srgbClr val="541484">
                    <a:satMod val="180000"/>
                    <a:alpha val="30000"/>
                  </a:srgbClr>
                </a:glow>
              </a:effectLst>
            </a:endParaRPr>
          </a:p>
          <a:p>
            <a:pPr algn="ctr" rtl="0">
              <a:spcBef>
                <a:spcPct val="0"/>
              </a:spcBef>
            </a:pPr>
            <a:r>
              <a:rPr lang="en-US" sz="2000" b="1" dirty="0" smtClean="0">
                <a:ln w="1905"/>
                <a:gradFill>
                  <a:gsLst>
                    <a:gs pos="0">
                      <a:srgbClr val="541484">
                        <a:shade val="20000"/>
                        <a:satMod val="200000"/>
                      </a:srgbClr>
                    </a:gs>
                    <a:gs pos="78000">
                      <a:srgbClr val="54148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4148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</a:rPr>
              <a:t>Assistant Professor of  Medical Biochemistry</a:t>
            </a:r>
          </a:p>
          <a:p>
            <a:pPr algn="ctr" rtl="0">
              <a:spcBef>
                <a:spcPct val="0"/>
              </a:spcBef>
            </a:pPr>
            <a:r>
              <a:rPr lang="en-US" sz="2000" b="1" dirty="0" smtClean="0">
                <a:ln w="1905"/>
                <a:gradFill>
                  <a:gsLst>
                    <a:gs pos="0">
                      <a:srgbClr val="541484">
                        <a:shade val="20000"/>
                        <a:satMod val="200000"/>
                      </a:srgbClr>
                    </a:gs>
                    <a:gs pos="78000">
                      <a:srgbClr val="54148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4148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</a:rPr>
              <a:t>Faculty Of Medicine –</a:t>
            </a:r>
            <a:r>
              <a:rPr lang="en-US" sz="2000" b="1" dirty="0" err="1" smtClean="0">
                <a:ln w="1905"/>
                <a:gradFill>
                  <a:gsLst>
                    <a:gs pos="0">
                      <a:srgbClr val="541484">
                        <a:shade val="20000"/>
                        <a:satMod val="200000"/>
                      </a:srgbClr>
                    </a:gs>
                    <a:gs pos="78000">
                      <a:srgbClr val="54148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4148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</a:rPr>
              <a:t>Benha</a:t>
            </a:r>
            <a:r>
              <a:rPr lang="en-US" sz="2000" b="1" dirty="0" smtClean="0">
                <a:ln w="1905"/>
                <a:gradFill>
                  <a:gsLst>
                    <a:gs pos="0">
                      <a:srgbClr val="541484">
                        <a:shade val="20000"/>
                        <a:satMod val="200000"/>
                      </a:srgbClr>
                    </a:gs>
                    <a:gs pos="78000">
                      <a:srgbClr val="54148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4148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erpetua" pitchFamily="18" charset="0"/>
              </a:rPr>
              <a:t> University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555776" y="908720"/>
            <a:ext cx="622818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 cmpd="thinThick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800" b="1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REAL TIME PCR  </a:t>
            </a:r>
            <a:r>
              <a:rPr lang="en-US" sz="4400" b="1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………</a:t>
            </a:r>
            <a:r>
              <a:rPr lang="en-US" sz="4400" b="1" dirty="0" smtClean="0">
                <a:ln w="19050">
                  <a:solidFill>
                    <a:srgbClr val="04617B">
                      <a:tint val="1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step forward in medicine</a:t>
            </a:r>
            <a:endParaRPr lang="ar-EG" sz="4400" b="1" dirty="0">
              <a:ln w="19050">
                <a:solidFill>
                  <a:srgbClr val="04617B">
                    <a:tint val="1000"/>
                  </a:srgbClr>
                </a:solidFill>
                <a:prstDash val="solid"/>
              </a:ln>
              <a:solidFill>
                <a:srgbClr val="FF006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6210300" y="3212976"/>
            <a:ext cx="2133600" cy="1001975"/>
          </a:xfrm>
        </p:spPr>
        <p:txBody>
          <a:bodyPr/>
          <a:lstStyle/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</a:t>
            </a:r>
            <a:r>
              <a:rPr lang="en-US" dirty="0" smtClean="0"/>
              <a:t>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323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3568" y="2420888"/>
            <a:ext cx="7128792" cy="216024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5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Real-Time PCR </a:t>
            </a:r>
            <a:r>
              <a:rPr kumimoji="0" lang="en-US" sz="44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325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0" y="284920"/>
            <a:ext cx="7543800" cy="453662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Quantitation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gene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expression</a:t>
            </a:r>
          </a:p>
          <a:p>
            <a:pPr lvl="0">
              <a:buClr>
                <a:srgbClr val="541484">
                  <a:lumMod val="50000"/>
                </a:srgbClr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Pathogen </a:t>
            </a:r>
            <a:r>
              <a:rPr lang="en-US" sz="2000" b="1" dirty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detection (including CMV detection, rapid diagnosis of meningococcal infection, penicillin susceptibility of Streptococcus </a:t>
            </a:r>
            <a:r>
              <a:rPr lang="en-US" sz="2000" b="1" dirty="0" err="1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b="1" dirty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,Mycobacterium tuberculosis and its resistant strains and waterborne microbial pathogens in the </a:t>
            </a:r>
            <a:r>
              <a:rPr lang="en-US" sz="2000" b="1" dirty="0" smtClean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environment</a:t>
            </a:r>
          </a:p>
          <a:p>
            <a:pPr lvl="0">
              <a:buClr>
                <a:srgbClr val="541484">
                  <a:lumMod val="50000"/>
                </a:srgbClr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Pathogen quantitation </a:t>
            </a:r>
            <a:r>
              <a:rPr lang="en-US" sz="2000" b="1" dirty="0" smtClean="0">
                <a:solidFill>
                  <a:srgbClr val="541484">
                    <a:lumMod val="75000"/>
                  </a:srgb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(Absolute Quantitation)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Array verification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Drug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therapy efficacy / drug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monitoring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Mitochondrial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DNA studies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Quality control and assay validation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90745" y="1052736"/>
            <a:ext cx="7344816" cy="5016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Methylation detection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RNA interference studies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Determination of identity at highly polymorphic HLA loci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Genotyping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Quantitative </a:t>
            </a:r>
            <a:r>
              <a:rPr lang="en-US" sz="2000" b="1" dirty="0">
                <a:solidFill>
                  <a:prstClr val="black"/>
                </a:solidFill>
              </a:rPr>
              <a:t>microsatellite analysis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quantitative allelic discrimination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Prenatal diagnosis / sex determination using single cell isolated from maternal blood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Prenatal diagnosis of </a:t>
            </a:r>
            <a:r>
              <a:rPr lang="en-US" sz="2000" b="1" dirty="0" err="1">
                <a:solidFill>
                  <a:prstClr val="black"/>
                </a:solidFill>
              </a:rPr>
              <a:t>hemoglobinopathies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Intraoperative cancer diagnostics </a:t>
            </a:r>
          </a:p>
          <a:p>
            <a:pPr marL="285750" lvl="0" indent="-285750" algn="l" rt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Linear-after-the-exponential (LATE)-PCR: a new method for real-time quantitative analysis of target numbers in small samples, which is adaptable to high throughput applications in clinical diagnostics, bio-defense, forensics, and DNA sequencing</a:t>
            </a:r>
          </a:p>
        </p:txBody>
      </p:sp>
    </p:spTree>
    <p:extLst>
      <p:ext uri="{BB962C8B-B14F-4D97-AF65-F5344CB8AC3E}">
        <p14:creationId xmlns:p14="http://schemas.microsoft.com/office/powerpoint/2010/main" val="947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55776" y="2564904"/>
            <a:ext cx="288032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Rage Italic" pitchFamily="66" charset="0"/>
              </a:rPr>
              <a:t>THANK </a:t>
            </a:r>
          </a:p>
          <a:p>
            <a:r>
              <a:rPr lang="en-US" sz="6600" b="1" dirty="0" smtClean="0">
                <a:solidFill>
                  <a:prstClr val="black"/>
                </a:solidFill>
                <a:latin typeface="Rage Italic" pitchFamily="66" charset="0"/>
              </a:rPr>
              <a:t>YOU </a:t>
            </a:r>
            <a:endParaRPr lang="ar-SA" sz="6600" b="1" dirty="0">
              <a:solidFill>
                <a:prstClr val="black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chimes.wav"/>
          </p:stSnd>
        </p:sndAc>
      </p:transition>
    </mc:Choice>
    <mc:Fallback xmlns="">
      <p:transition>
        <p:sndAc>
          <p:stSnd loop="1"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2354637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/>
              <a:t>Nomenclature commonly used in real time quantitative </a:t>
            </a:r>
            <a:r>
              <a:rPr lang="en-US" sz="4400" b="1" dirty="0" smtClean="0"/>
              <a:t>RT-PCR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942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pic>
        <p:nvPicPr>
          <p:cNvPr id="25602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" y="2076450"/>
            <a:ext cx="3657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0"/>
            <a:ext cx="930624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Amplification plot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/>
              <a:t>is the graphical display of the fluorescence signal (linear or log) versus cycle number</a:t>
            </a:r>
          </a:p>
          <a:p>
            <a:pPr lvl="0" algn="l" rtl="0"/>
            <a:r>
              <a:rPr lang="en-US" sz="2800" b="1" u="sng" dirty="0" err="1">
                <a:solidFill>
                  <a:srgbClr val="7030A0"/>
                </a:solidFill>
              </a:rPr>
              <a:t>ΔRn</a:t>
            </a:r>
            <a:r>
              <a:rPr lang="en-US" sz="2800" b="1" u="sng" dirty="0">
                <a:solidFill>
                  <a:srgbClr val="7030A0"/>
                </a:solidFill>
              </a:rPr>
              <a:t>: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is an increment of fluorescent signal at each time point. The </a:t>
            </a:r>
            <a:r>
              <a:rPr lang="en-US" sz="2000" b="1" dirty="0" err="1">
                <a:solidFill>
                  <a:prstClr val="black"/>
                </a:solidFill>
              </a:rPr>
              <a:t>ΔRn</a:t>
            </a:r>
            <a:r>
              <a:rPr lang="en-US" sz="2000" b="1" dirty="0">
                <a:solidFill>
                  <a:prstClr val="black"/>
                </a:solidFill>
              </a:rPr>
              <a:t> values are plotted versus the cycle number. </a:t>
            </a:r>
          </a:p>
          <a:p>
            <a:pPr algn="l" rtl="0"/>
            <a:endParaRPr lang="en-US" sz="2000" b="1" dirty="0" smtClean="0"/>
          </a:p>
          <a:p>
            <a:pPr algn="l" rtl="0"/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4788024" cy="24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07894"/>
            <a:ext cx="4788024" cy="26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pic>
        <p:nvPicPr>
          <p:cNvPr id="25602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" y="2076450"/>
            <a:ext cx="3657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0"/>
            <a:ext cx="93062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000" b="1" dirty="0" smtClean="0"/>
              <a:t>is the early (initial) PCR </a:t>
            </a:r>
            <a:r>
              <a:rPr lang="en-US" sz="2000" b="1" dirty="0"/>
              <a:t>cycles in which a reporter fluorescent signal is accumulating but is beneath the limits of detection of the instrument. </a:t>
            </a:r>
            <a:r>
              <a:rPr lang="en-US" sz="2000" b="1" dirty="0" smtClean="0"/>
              <a:t>It typically </a:t>
            </a:r>
            <a:r>
              <a:rPr lang="en-US" sz="2000" b="1" dirty="0"/>
              <a:t>measured between cycles 3 and </a:t>
            </a:r>
            <a:r>
              <a:rPr lang="en-US" sz="2000" b="1" dirty="0" smtClean="0"/>
              <a:t>15, where </a:t>
            </a:r>
            <a:r>
              <a:rPr lang="en-US" sz="2000" b="1" dirty="0"/>
              <a:t>there is no detectable increase in fluorescence due to amplification products. </a:t>
            </a:r>
            <a:endParaRPr lang="en-US" sz="2000" b="1" dirty="0" smtClean="0"/>
          </a:p>
          <a:p>
            <a:pPr algn="l" rtl="0"/>
            <a:endParaRPr lang="en-US" sz="2000" b="1" dirty="0"/>
          </a:p>
          <a:p>
            <a:pPr algn="l" rtl="0"/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4788024" cy="24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07894"/>
            <a:ext cx="4788024" cy="26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pic>
        <p:nvPicPr>
          <p:cNvPr id="25602" name="Picture 2" descr="Model PCR 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73397"/>
            <a:ext cx="3657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0" y="0"/>
            <a:ext cx="930624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 smtClean="0">
                <a:solidFill>
                  <a:srgbClr val="7030A0"/>
                </a:solidFill>
              </a:rPr>
              <a:t>Threshold</a:t>
            </a:r>
            <a:r>
              <a:rPr lang="en-US" b="1" dirty="0" smtClean="0"/>
              <a:t> </a:t>
            </a:r>
            <a:r>
              <a:rPr lang="en-US" sz="2000" b="1" dirty="0"/>
              <a:t>is </a:t>
            </a:r>
            <a:r>
              <a:rPr lang="en-US" sz="2000" b="1" dirty="0" smtClean="0"/>
              <a:t>the level of </a:t>
            </a:r>
            <a:r>
              <a:rPr lang="el-GR" sz="2000" b="1" dirty="0" smtClean="0"/>
              <a:t>Δ</a:t>
            </a:r>
            <a:r>
              <a:rPr lang="en-US" sz="2000" b="1" dirty="0" err="1" smtClean="0"/>
              <a:t>rn</a:t>
            </a:r>
            <a:r>
              <a:rPr lang="en-US" sz="2000" b="1" dirty="0" smtClean="0"/>
              <a:t> in the exponential phase </a:t>
            </a:r>
            <a:r>
              <a:rPr lang="en-US" sz="2000" b="1" dirty="0"/>
              <a:t>of </a:t>
            </a:r>
            <a:r>
              <a:rPr lang="en-US" sz="2000" b="1" dirty="0" smtClean="0"/>
              <a:t>amplification that is set </a:t>
            </a:r>
            <a:r>
              <a:rPr lang="en-US" sz="2000" b="1" dirty="0"/>
              <a:t>above the base line either manually or </a:t>
            </a:r>
            <a:r>
              <a:rPr lang="en-US" sz="2000" b="1" dirty="0" smtClean="0"/>
              <a:t>automatically</a:t>
            </a:r>
          </a:p>
          <a:p>
            <a:pPr algn="l" rtl="0"/>
            <a:r>
              <a:rPr lang="en-US" sz="2000" b="1" dirty="0" smtClean="0"/>
              <a:t>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/>
              <a:t>It </a:t>
            </a:r>
            <a:r>
              <a:rPr lang="en-US" sz="2000" b="1" dirty="0" smtClean="0"/>
              <a:t>is a </a:t>
            </a:r>
            <a:r>
              <a:rPr lang="en-US" sz="2000" b="1" dirty="0"/>
              <a:t>level of fluorescence chosen on the basis of the baseline variability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b="1" dirty="0" smtClean="0"/>
              <a:t>A </a:t>
            </a:r>
            <a:r>
              <a:rPr lang="en-US" sz="2000" b="1" dirty="0"/>
              <a:t>signal that is detected above the threshold is considered a real signal that can be used to define the threshold cycle (Ct) for a sample</a:t>
            </a:r>
            <a:r>
              <a:rPr lang="en-US" sz="2000" b="1" dirty="0" smtClean="0"/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/>
              <a:t>Threshold can be adjusted for each experiment so that it is in the region of exponential amplification across all plots. </a:t>
            </a:r>
          </a:p>
          <a:p>
            <a:pPr algn="l" rtl="0"/>
            <a:r>
              <a:rPr lang="en-US" sz="2800" b="1" u="sng" dirty="0">
                <a:solidFill>
                  <a:srgbClr val="7030A0"/>
                </a:solidFill>
              </a:rPr>
              <a:t>Ct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000" b="1" dirty="0"/>
              <a:t>is </a:t>
            </a:r>
            <a:r>
              <a:rPr lang="en-US" sz="2000" b="1" dirty="0" smtClean="0"/>
              <a:t>the </a:t>
            </a:r>
            <a:r>
              <a:rPr lang="en-US" sz="2000" b="1" dirty="0"/>
              <a:t>fractional PCR cycle number at which the reporter fluorescence is greater than the </a:t>
            </a:r>
            <a:r>
              <a:rPr lang="en-US" sz="2000" b="1" dirty="0" smtClean="0"/>
              <a:t>threshold. </a:t>
            </a:r>
            <a:r>
              <a:rPr lang="en-US" sz="2000" b="1" dirty="0" err="1" smtClean="0"/>
              <a:t>i.e</a:t>
            </a:r>
            <a:r>
              <a:rPr lang="en-US" sz="2000" b="1" dirty="0" smtClean="0"/>
              <a:t> at which there is significant detectable increase in fluorescence</a:t>
            </a:r>
          </a:p>
          <a:p>
            <a:pPr algn="l" rtl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748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31" y="836712"/>
            <a:ext cx="6075363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544522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Ct (threshold cycle): The fractional cycle number at which the fluorescence passes the fixed threshold NTC </a:t>
            </a:r>
          </a:p>
          <a:p>
            <a:pPr algn="l" rtl="0"/>
            <a:r>
              <a:rPr lang="en-US" b="1" dirty="0"/>
              <a:t>(no template control) - A sample that does not contain template. It is used to verify amplification </a:t>
            </a:r>
            <a:r>
              <a:rPr lang="en-US" b="1" dirty="0" smtClean="0"/>
              <a:t>quality</a:t>
            </a:r>
          </a:p>
          <a:p>
            <a:pPr algn="l" rtl="0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8665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-99392"/>
            <a:ext cx="74552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836" y="5388669"/>
            <a:ext cx="8085670" cy="13450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CT serves as a tool for calculation of starting template amount in each sample. The </a:t>
            </a:r>
            <a:r>
              <a:rPr lang="en-US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higher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starting copy number of the </a:t>
            </a:r>
            <a:r>
              <a:rPr lang="en-US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nucleic acid </a:t>
            </a:r>
            <a:r>
              <a:rPr lang="en-US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target, the sooner a significant increase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fluorescence is observed</a:t>
            </a:r>
            <a:r>
              <a:rPr lang="ar-SA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 (lower cycle threshold)</a:t>
            </a:r>
            <a:endParaRPr lang="en-US" sz="2800" b="1" dirty="0">
              <a:effectLst/>
              <a:latin typeface="Calibri"/>
              <a:ea typeface="Calibri"/>
              <a:cs typeface="Arial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899592" y="3645024"/>
            <a:ext cx="27445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21458"/>
            <a:ext cx="5364088" cy="27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43800" y="-304800"/>
            <a:ext cx="2085973" cy="8305800"/>
          </a:xfrm>
          <a:prstGeom prst="rect">
            <a:avLst/>
          </a:prstGeom>
        </p:spPr>
      </p:pic>
      <p:pic>
        <p:nvPicPr>
          <p:cNvPr id="20" name="Picture 19" descr="dna_strand_small_no_bor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43638">
            <a:off x="-332553" y="2013195"/>
            <a:ext cx="3390673" cy="4439506"/>
          </a:xfrm>
          <a:prstGeom prst="rect">
            <a:avLst/>
          </a:prstGeom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739552" y="260648"/>
            <a:ext cx="6804248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PCR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Real-Time PCR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23228" r="28745" b="37518"/>
          <a:stretch>
            <a:fillRect/>
          </a:stretch>
        </p:blipFill>
        <p:spPr bwMode="auto">
          <a:xfrm>
            <a:off x="914400" y="1828800"/>
            <a:ext cx="59618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423024" y="2052637"/>
            <a:ext cx="1589088" cy="766763"/>
            <a:chOff x="4752" y="1248"/>
            <a:chExt cx="1001" cy="48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040" y="1519"/>
              <a:ext cx="7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End Point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752" y="1248"/>
              <a:ext cx="288" cy="43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7326312" y="2890837"/>
            <a:ext cx="0" cy="1905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80050" y="4853777"/>
            <a:ext cx="5167621" cy="397155"/>
            <a:chOff x="2016" y="3072"/>
            <a:chExt cx="3749" cy="216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037" y="3076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Real-Time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352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024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60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744" y="3072"/>
              <a:ext cx="192" cy="192"/>
            </a:xfrm>
            <a:prstGeom prst="ellipse">
              <a:avLst/>
            </a:prstGeom>
            <a:noFill/>
            <a:ln w="38100">
              <a:solidFill>
                <a:srgbClr val="0000F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Line 6"/>
          <p:cNvSpPr>
            <a:spLocks noChangeShapeType="1"/>
          </p:cNvSpPr>
          <p:nvPr/>
        </p:nvSpPr>
        <p:spPr bwMode="auto">
          <a:xfrm rot="16200000" flipH="1">
            <a:off x="3909237" y="2249435"/>
            <a:ext cx="13857" cy="5601095"/>
          </a:xfrm>
          <a:prstGeom prst="line">
            <a:avLst/>
          </a:prstGeom>
          <a:noFill/>
          <a:ln w="38100">
            <a:solidFill>
              <a:srgbClr val="0000E4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67544" y="609600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/>
              <a:t>Amplification plot: The plot of fluorescence </a:t>
            </a:r>
            <a:r>
              <a:rPr lang="en-US" b="1" dirty="0" smtClean="0"/>
              <a:t>signal (</a:t>
            </a:r>
            <a:r>
              <a:rPr lang="el-GR" b="1" dirty="0" smtClean="0"/>
              <a:t>Δ</a:t>
            </a:r>
            <a:r>
              <a:rPr lang="en-US" b="1" dirty="0" err="1" smtClean="0"/>
              <a:t>Rn</a:t>
            </a:r>
            <a:r>
              <a:rPr lang="en-US" b="1" dirty="0" smtClean="0"/>
              <a:t>) </a:t>
            </a:r>
          </a:p>
          <a:p>
            <a:pPr algn="ctr" rtl="0"/>
            <a:r>
              <a:rPr lang="en-US" b="1" dirty="0"/>
              <a:t>(</a:t>
            </a:r>
            <a:r>
              <a:rPr lang="en-US" b="1" dirty="0" smtClean="0"/>
              <a:t> (NUMBER OF AMPLIFIED PRODUCTS)versus </a:t>
            </a:r>
            <a:r>
              <a:rPr lang="en-US" b="1" dirty="0"/>
              <a:t>cycle number 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15098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1667 L 0 0.0166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theme/theme1.xml><?xml version="1.0" encoding="utf-8"?>
<a:theme xmlns:a="http://schemas.openxmlformats.org/drawingml/2006/main" name="PM_dna_helix_strand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ED62F"/>
      </a:accent3>
      <a:accent4>
        <a:srgbClr val="CBCB15"/>
      </a:accent4>
      <a:accent5>
        <a:srgbClr val="7CCA62"/>
      </a:accent5>
      <a:accent6>
        <a:srgbClr val="541484"/>
      </a:accent6>
      <a:hlink>
        <a:srgbClr val="A44FE3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1244</Words>
  <Application>Microsoft Office PowerPoint</Application>
  <PresentationFormat>عرض على الشاشة (3:4)‏</PresentationFormat>
  <Paragraphs>108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23</vt:i4>
      </vt:variant>
    </vt:vector>
  </HeadingPairs>
  <TitlesOfParts>
    <vt:vector size="26" baseType="lpstr">
      <vt:lpstr>PM_dna_helix_strand</vt:lpstr>
      <vt:lpstr>5_سمة Office</vt:lpstr>
      <vt:lpstr>سمة Office</vt:lpstr>
      <vt:lpstr>عرض تقديمي في PowerPoint</vt:lpstr>
      <vt:lpstr>BY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Assays-on-Demand™  products pre-loaded</dc:title>
  <dc:creator>Nagla</dc:creator>
  <cp:lastModifiedBy>Nagla</cp:lastModifiedBy>
  <cp:revision>103</cp:revision>
  <dcterms:created xsi:type="dcterms:W3CDTF">2012-06-17T15:23:22Z</dcterms:created>
  <dcterms:modified xsi:type="dcterms:W3CDTF">2014-01-01T04:44:20Z</dcterms:modified>
</cp:coreProperties>
</file>